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9"/>
  </p:notesMasterIdLst>
  <p:sldIdLst>
    <p:sldId id="271" r:id="rId6"/>
    <p:sldId id="285" r:id="rId7"/>
    <p:sldId id="296" r:id="rId8"/>
    <p:sldId id="297" r:id="rId9"/>
    <p:sldId id="299" r:id="rId10"/>
    <p:sldId id="300" r:id="rId11"/>
    <p:sldId id="301" r:id="rId12"/>
    <p:sldId id="302" r:id="rId13"/>
    <p:sldId id="262" r:id="rId14"/>
    <p:sldId id="272" r:id="rId15"/>
    <p:sldId id="273" r:id="rId16"/>
    <p:sldId id="298" r:id="rId17"/>
    <p:sldId id="29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196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4375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591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2349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7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940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8999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3883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108813"/>
            <a:ext cx="12192000" cy="271707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B4B70B2-D643-45CC-A516-644691A08225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AA27530-E340-409C-AA38-483FB87CBECD}"/>
              </a:ext>
            </a:extLst>
          </p:cNvPr>
          <p:cNvSpPr/>
          <p:nvPr/>
        </p:nvSpPr>
        <p:spPr>
          <a:xfrm>
            <a:off x="674914" y="2448733"/>
            <a:ext cx="1084217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  <a:p>
            <a:pPr algn="ctr"/>
            <a:endParaRPr lang="pl-PL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 dorzecza Wisły - region wodny </a:t>
            </a: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Małej </a:t>
            </a: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Wisły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 dorzecza Odry - region wodny Górnej Odry</a:t>
            </a:r>
            <a:b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 dorzecza Dunaju - region wodny </a:t>
            </a:r>
            <a:r>
              <a:rPr 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Czadeczki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Małej Wisły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294270"/>
              </p:ext>
            </p:extLst>
          </p:nvPr>
        </p:nvGraphicFramePr>
        <p:xfrm>
          <a:off x="1256093" y="1942614"/>
          <a:ext cx="9678153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1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2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330">
                  <a:extLst>
                    <a:ext uri="{9D8B030D-6E8A-4147-A177-3AD203B41FA5}">
                      <a16:colId xmlns:a16="http://schemas.microsoft.com/office/drawing/2014/main" val="3329343100"/>
                    </a:ext>
                  </a:extLst>
                </a:gridCol>
                <a:gridCol w="19023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97,7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11,1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86,4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55,5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970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</a:t>
            </a: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regionu wodnego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Małej Wisły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37605"/>
              </p:ext>
            </p:extLst>
          </p:nvPr>
        </p:nvGraphicFramePr>
        <p:xfrm>
          <a:off x="650341" y="1632443"/>
          <a:ext cx="10891317" cy="271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8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0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0788">
                  <a:extLst>
                    <a:ext uri="{9D8B030D-6E8A-4147-A177-3AD203B41FA5}">
                      <a16:colId xmlns:a16="http://schemas.microsoft.com/office/drawing/2014/main" val="1701084386"/>
                    </a:ext>
                  </a:extLst>
                </a:gridCol>
                <a:gridCol w="21407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312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Górnej Odry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917561"/>
              </p:ext>
            </p:extLst>
          </p:nvPr>
        </p:nvGraphicFramePr>
        <p:xfrm>
          <a:off x="1195057" y="1942614"/>
          <a:ext cx="9913546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9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8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8502">
                  <a:extLst>
                    <a:ext uri="{9D8B030D-6E8A-4147-A177-3AD203B41FA5}">
                      <a16:colId xmlns:a16="http://schemas.microsoft.com/office/drawing/2014/main" val="3468258888"/>
                    </a:ext>
                  </a:extLst>
                </a:gridCol>
                <a:gridCol w="1628502">
                  <a:extLst>
                    <a:ext uri="{9D8B030D-6E8A-4147-A177-3AD203B41FA5}">
                      <a16:colId xmlns:a16="http://schemas.microsoft.com/office/drawing/2014/main" val="2061194773"/>
                    </a:ext>
                  </a:extLst>
                </a:gridCol>
                <a:gridCol w="16285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62,7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7,7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55,6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15,4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114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Górnej Odry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01201"/>
              </p:ext>
            </p:extLst>
          </p:nvPr>
        </p:nvGraphicFramePr>
        <p:xfrm>
          <a:off x="552262" y="1632443"/>
          <a:ext cx="10710249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9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9376">
                  <a:extLst>
                    <a:ext uri="{9D8B030D-6E8A-4147-A177-3AD203B41FA5}">
                      <a16:colId xmlns:a16="http://schemas.microsoft.com/office/drawing/2014/main" val="2031782389"/>
                    </a:ext>
                  </a:extLst>
                </a:gridCol>
                <a:gridCol w="1759376">
                  <a:extLst>
                    <a:ext uri="{9D8B030D-6E8A-4147-A177-3AD203B41FA5}">
                      <a16:colId xmlns:a16="http://schemas.microsoft.com/office/drawing/2014/main" val="4161881412"/>
                    </a:ext>
                  </a:extLst>
                </a:gridCol>
                <a:gridCol w="17593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7083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Czadeczki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237516"/>
              </p:ext>
            </p:extLst>
          </p:nvPr>
        </p:nvGraphicFramePr>
        <p:xfrm>
          <a:off x="1195057" y="1942614"/>
          <a:ext cx="991354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2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5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53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5886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Czadeczki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152791"/>
              </p:ext>
            </p:extLst>
          </p:nvPr>
        </p:nvGraphicFramePr>
        <p:xfrm>
          <a:off x="552262" y="1632443"/>
          <a:ext cx="10710249" cy="232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9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02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9787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Konsekwencje ustanowienia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0523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Każde odstępstwo jest uzasadnione konkretnym rodzajem presji.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przesłanka do tego, by nie realizować wszystkich wykonalnych </a:t>
            </a:r>
            <a:b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(i niepowodujących nieproporcjonalnych kosztów) działań na rzecz poprawy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dopuszczalność dalszego pogorszenia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złagodzonego celu środowiskowego powinno być brane pod uwagę przy wydawaniu decyzji administracyjnych, np. pozwoleń wodnoprawnych.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382669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23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0751683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Okoliczności charakteru naturalnego lub siły wyższe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wszelkie nie dające się przewidzieć i niemożliwe do zapobieżenia zdarzenia wynikające z działań sił przyrody, które doprowadziły do naruszenia zakładanych wskaźników stanu/potencjału ekologicznego lub chemicznego jcwp i obniżenia ich o co najmniej jedną klasę -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stanu wód sprzed wystąpienia zdarzenia losowego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Ekstremalna powódź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każdy z typów powodzi (powódź rzeczna, opadowa, od wód gruntowych, od strony morza, w wyniku nieprzewidzianej awarii urządzeń hydrotechnicznych oraz wywołana innymi czynnikami, w tym o nieznanej genezie), która doprowadziła do naruszenia zakładanych wskaźników stanu/potencjału ekologicznego lub chemicznego jcwp i obniżenia ich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co najmniej jedną klasę z zastrzeżeniem, że skutki o których mowa mogą utrzymać się przez co najmniej 60 dni, a przywrócenie stanu wód sprzed wystąpienia powodzi wymaga natychmiastowej ingerencji człowieka.</a:t>
            </a:r>
          </a:p>
        </p:txBody>
      </p:sp>
    </p:spTree>
    <p:extLst>
      <p:ext uri="{BB962C8B-B14F-4D97-AF65-F5344CB8AC3E}">
        <p14:creationId xmlns:p14="http://schemas.microsoft.com/office/powerpoint/2010/main" val="346532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29" y="1579921"/>
            <a:ext cx="1121341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Przedłużająca się susza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zjawisko polegające na wystąpieniu suszy hydrologicznej lub hydrogeologicznej na poziomie lokalnym,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subregionalnym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lub regionalnym, które doprowadziło do naruszenia zakładanych wskaźników stanu/potencjału ekologicznego lub chemicznego jcwp (lub: stanu ilościowego i chemicznego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i obniżenia ich o co najmniej jedną klasę z zastrzeżeniem, że skutki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których mowa utrzymują się przez co najmniej 60 dni, a przywrócenie stanu wód sprzed wystąpienia suszy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Nieprzewidziana awaria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nieprzewidziana poważna awaria jakiegokolwiek zakładu, instalacji lub urządzenia, w wyniku której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 środowiska wodnego przedostały się substancje powodujące naruszenie zakładanych wskaźników stanu/potencjału ekologicznego lub chemicznego jcwp i obniżenia ich o co najmniej jedną klasę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pierwotnego stanu wód sprzed wystąpienia awarii wymaga natychmiastowej ingerencji człowieka. 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1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Podsumowanie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131976" y="1579921"/>
            <a:ext cx="11875874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6459538" algn="l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4.4 RDW dla regionu wodnego Małej Wisły: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48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6459538" algn="l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4.5 RDW dla regionu wodnego Małej Wisły: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47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6459538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4.4 RDW dla regionu wodnego Górnej Odry: 	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94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6459538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4.5 RDW dla regionu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wodnego </a:t>
            </a: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Górnej Odry: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84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6459538" algn="l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4.4 RDW dla regionu wodnego </a:t>
            </a:r>
            <a:r>
              <a:rPr lang="pl-PL" sz="1400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Czadeczki</a:t>
            </a: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0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6459538" algn="l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4.5 RDW dla regionu wodnego </a:t>
            </a:r>
            <a:r>
              <a:rPr lang="pl-PL" sz="1400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Czadeczki</a:t>
            </a: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Szczegółowe informacje na temat odstępstw (przyczyny, uzasadnienie, wskaźniki objęte odstępstwem):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odstępstw – załącznik do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42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3.xml><?xml version="1.0" encoding="utf-8"?>
<?mso-contentType ?>
<SharedContentType xmlns="Microsoft.SharePoint.Taxonomy.ContentTypeSync" SourceId="10f259f9-296d-45ec-b40f-2b565e2e2123" ContentTypeId="0x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3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1081</Words>
  <Application>Microsoft Office PowerPoint</Application>
  <PresentationFormat>Panoramiczny</PresentationFormat>
  <Paragraphs>170</Paragraphs>
  <Slides>13</Slides>
  <Notes>13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54</cp:revision>
  <dcterms:created xsi:type="dcterms:W3CDTF">2017-12-14T14:22:37Z</dcterms:created>
  <dcterms:modified xsi:type="dcterms:W3CDTF">2021-06-15T09:00:14Z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